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4"/>
  </p:sldMasterIdLst>
  <p:notesMasterIdLst>
    <p:notesMasterId r:id="rId24"/>
  </p:notesMasterIdLst>
  <p:handoutMasterIdLst>
    <p:handoutMasterId r:id="rId25"/>
  </p:handoutMasterIdLst>
  <p:sldIdLst>
    <p:sldId id="327" r:id="rId5"/>
    <p:sldId id="324" r:id="rId6"/>
    <p:sldId id="352" r:id="rId7"/>
    <p:sldId id="330" r:id="rId8"/>
    <p:sldId id="336" r:id="rId9"/>
    <p:sldId id="354" r:id="rId10"/>
    <p:sldId id="341" r:id="rId11"/>
    <p:sldId id="339" r:id="rId12"/>
    <p:sldId id="340" r:id="rId13"/>
    <p:sldId id="355" r:id="rId14"/>
    <p:sldId id="342" r:id="rId15"/>
    <p:sldId id="345" r:id="rId16"/>
    <p:sldId id="346" r:id="rId17"/>
    <p:sldId id="347" r:id="rId18"/>
    <p:sldId id="348" r:id="rId19"/>
    <p:sldId id="334" r:id="rId20"/>
    <p:sldId id="309" r:id="rId21"/>
    <p:sldId id="314" r:id="rId22"/>
    <p:sldId id="356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B679"/>
    <a:srgbClr val="EFC518"/>
    <a:srgbClr val="FFFFFF"/>
    <a:srgbClr val="0356B1"/>
    <a:srgbClr val="024EA2"/>
    <a:srgbClr val="024B9C"/>
    <a:srgbClr val="035DC1"/>
    <a:srgbClr val="00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58" autoAdjust="0"/>
    <p:restoredTop sz="69081" autoAdjust="0"/>
  </p:normalViewPr>
  <p:slideViewPr>
    <p:cSldViewPr snapToGrid="0">
      <p:cViewPr varScale="1">
        <p:scale>
          <a:sx n="111" d="100"/>
          <a:sy n="111" d="100"/>
        </p:scale>
        <p:origin x="616" y="176"/>
      </p:cViewPr>
      <p:guideLst>
        <p:guide orient="horz" pos="209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pPr/>
              <a:t>21/01/2021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pPr/>
              <a:t>21/01/2021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003381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075621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5515741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34481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63771165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762139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3895372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4878408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8"/>
            <a:ext cx="12192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12192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872647"/>
          </a:xfrm>
        </p:spPr>
        <p:txBody>
          <a:bodyPr anchor="t">
            <a:norm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71351" y="3067468"/>
            <a:ext cx="10065224" cy="897754"/>
          </a:xfrm>
        </p:spPr>
        <p:txBody>
          <a:bodyPr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783535"/>
            <a:ext cx="5040313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12192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5289" y="1078173"/>
            <a:ext cx="12197346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12192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071350" y="1992572"/>
            <a:ext cx="10065224" cy="2149523"/>
          </a:xfrm>
        </p:spPr>
        <p:txBody>
          <a:bodyPr wrap="none" anchor="t">
            <a:noAutofit/>
          </a:bodyPr>
          <a:lstStyle>
            <a:lvl1pPr algn="l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838200" y="1978925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5741158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1071351" y="4418049"/>
            <a:ext cx="10065224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800" i="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8933" y="258042"/>
            <a:ext cx="1659793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6096000" y="5557903"/>
            <a:ext cx="5040313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220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3054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defRPr/>
            </a:lvl1pPr>
            <a:lvl2pPr>
              <a:lnSpc>
                <a:spcPct val="100000"/>
              </a:lnSpc>
              <a:spcAft>
                <a:spcPts val="1800"/>
              </a:spcAft>
              <a:defRPr/>
            </a:lvl2pPr>
            <a:lvl3pPr>
              <a:lnSpc>
                <a:spcPct val="100000"/>
              </a:lnSpc>
              <a:spcAft>
                <a:spcPts val="1800"/>
              </a:spcAft>
              <a:defRPr/>
            </a:lvl3pPr>
            <a:lvl4pPr>
              <a:lnSpc>
                <a:spcPct val="100000"/>
              </a:lnSpc>
              <a:spcAft>
                <a:spcPts val="1800"/>
              </a:spcAft>
              <a:defRPr/>
            </a:lvl4pPr>
            <a:lvl5pPr>
              <a:lnSpc>
                <a:spcPct val="100000"/>
              </a:lnSpc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1pPr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077013" y="1122363"/>
            <a:ext cx="10156297" cy="1240348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838200" y="0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38200" y="4160826"/>
            <a:ext cx="10889439" cy="1620145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0533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125374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7706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0156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/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6777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854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578674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214873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8412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62" r:id="rId17"/>
    <p:sldLayoutId id="2147483657" r:id="rId18"/>
    <p:sldLayoutId id="2147483670" r:id="rId19"/>
    <p:sldLayoutId id="2147483650" r:id="rId20"/>
    <p:sldLayoutId id="2147483660" r:id="rId21"/>
    <p:sldLayoutId id="2147483652" r:id="rId22"/>
    <p:sldLayoutId id="2147483653" r:id="rId23"/>
    <p:sldLayoutId id="2147483654" r:id="rId24"/>
    <p:sldLayoutId id="2147483690" r:id="rId25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tiff"/><Relationship Id="rId4" Type="http://schemas.openxmlformats.org/officeDocument/2006/relationships/image" Target="../media/image2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tiff"/><Relationship Id="rId4" Type="http://schemas.openxmlformats.org/officeDocument/2006/relationships/image" Target="../media/image22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tiff"/><Relationship Id="rId4" Type="http://schemas.openxmlformats.org/officeDocument/2006/relationships/image" Target="../media/image22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tif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tiff"/><Relationship Id="rId3" Type="http://schemas.openxmlformats.org/officeDocument/2006/relationships/image" Target="../media/image38.jpeg"/><Relationship Id="rId7" Type="http://schemas.openxmlformats.org/officeDocument/2006/relationships/image" Target="../media/image12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tiff"/><Relationship Id="rId5" Type="http://schemas.openxmlformats.org/officeDocument/2006/relationships/image" Target="../media/image39.tiff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tiff"/><Relationship Id="rId5" Type="http://schemas.openxmlformats.org/officeDocument/2006/relationships/image" Target="../media/image43.tiff"/><Relationship Id="rId4" Type="http://schemas.openxmlformats.org/officeDocument/2006/relationships/image" Target="../media/image6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galtirrenico@gmail.com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image" Target="../media/image9.tiff"/><Relationship Id="rId7" Type="http://schemas.openxmlformats.org/officeDocument/2006/relationships/image" Target="../media/image12.tif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tiff"/><Relationship Id="rId5" Type="http://schemas.openxmlformats.org/officeDocument/2006/relationships/image" Target="../media/image5.png"/><Relationship Id="rId4" Type="http://schemas.openxmlformats.org/officeDocument/2006/relationships/image" Target="../media/image10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f"/><Relationship Id="rId3" Type="http://schemas.openxmlformats.org/officeDocument/2006/relationships/image" Target="../media/image10.tiff"/><Relationship Id="rId7" Type="http://schemas.openxmlformats.org/officeDocument/2006/relationships/image" Target="../media/image16.tif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f"/><Relationship Id="rId5" Type="http://schemas.openxmlformats.org/officeDocument/2006/relationships/image" Target="../media/image11.tiff"/><Relationship Id="rId4" Type="http://schemas.openxmlformats.org/officeDocument/2006/relationships/image" Target="../media/image5.png"/><Relationship Id="rId9" Type="http://schemas.openxmlformats.org/officeDocument/2006/relationships/image" Target="../media/image1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20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tiff"/><Relationship Id="rId4" Type="http://schemas.openxmlformats.org/officeDocument/2006/relationships/image" Target="../media/image22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20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Relationship Id="rId9" Type="http://schemas.openxmlformats.org/officeDocument/2006/relationships/image" Target="../media/image3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3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7085F52-9740-C94B-9F09-39917A10F2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9"/>
          <a:stretch/>
        </p:blipFill>
        <p:spPr>
          <a:xfrm>
            <a:off x="-558799" y="5184"/>
            <a:ext cx="12750800" cy="685281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BA2A18AA-E108-044F-B0A9-DC91CFFE807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751" y="5729288"/>
            <a:ext cx="3042874" cy="121715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ECB7F658-F8ED-2345-B85B-73D66CB4BF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3822" y="2084561"/>
            <a:ext cx="3541769" cy="2860315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1E2BB4D2-E2C2-EF41-8585-243B71F2CF4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67339" y="4054791"/>
            <a:ext cx="13872253" cy="207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334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273" y="409740"/>
            <a:ext cx="29008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accent1"/>
                </a:solidFill>
              </a:rPr>
              <a:t>Dove </a:t>
            </a:r>
            <a:r>
              <a:rPr lang="en-GB" sz="3600" dirty="0" err="1">
                <a:solidFill>
                  <a:schemeClr val="accent1"/>
                </a:solidFill>
              </a:rPr>
              <a:t>saremo</a:t>
            </a:r>
            <a:r>
              <a:rPr lang="en-GB" sz="3600" dirty="0">
                <a:solidFill>
                  <a:schemeClr val="accent1"/>
                </a:solidFill>
              </a:rPr>
              <a:t> </a:t>
            </a:r>
            <a:r>
              <a:rPr lang="en-GB" sz="3600" dirty="0" err="1">
                <a:solidFill>
                  <a:schemeClr val="accent1"/>
                </a:solidFill>
              </a:rPr>
              <a:t>nel</a:t>
            </a:r>
            <a:r>
              <a:rPr lang="en-GB" sz="3600" dirty="0">
                <a:solidFill>
                  <a:schemeClr val="accent1"/>
                </a:solidFill>
              </a:rPr>
              <a:t> 2040?</a:t>
            </a:r>
          </a:p>
        </p:txBody>
      </p:sp>
      <p:sp>
        <p:nvSpPr>
          <p:cNvPr id="6" name="Flowchart: Connector 5"/>
          <p:cNvSpPr/>
          <p:nvPr/>
        </p:nvSpPr>
        <p:spPr>
          <a:xfrm>
            <a:off x="776074" y="3075717"/>
            <a:ext cx="263237" cy="184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lowchart: Connector 6"/>
          <p:cNvSpPr/>
          <p:nvPr/>
        </p:nvSpPr>
        <p:spPr>
          <a:xfrm>
            <a:off x="775652" y="4144595"/>
            <a:ext cx="263237" cy="184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lowchart: Connector 7"/>
          <p:cNvSpPr/>
          <p:nvPr/>
        </p:nvSpPr>
        <p:spPr>
          <a:xfrm>
            <a:off x="765362" y="5184738"/>
            <a:ext cx="263237" cy="184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lowchart: Connector 8"/>
          <p:cNvSpPr/>
          <p:nvPr/>
        </p:nvSpPr>
        <p:spPr>
          <a:xfrm>
            <a:off x="776074" y="3780525"/>
            <a:ext cx="263237" cy="184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lowchart: Connector 9"/>
          <p:cNvSpPr/>
          <p:nvPr/>
        </p:nvSpPr>
        <p:spPr>
          <a:xfrm>
            <a:off x="765363" y="4842010"/>
            <a:ext cx="263237" cy="184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lowchart: Connector 10"/>
          <p:cNvSpPr/>
          <p:nvPr/>
        </p:nvSpPr>
        <p:spPr>
          <a:xfrm>
            <a:off x="765362" y="3418280"/>
            <a:ext cx="263237" cy="184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Flowchart: Connector 11"/>
          <p:cNvSpPr/>
          <p:nvPr/>
        </p:nvSpPr>
        <p:spPr>
          <a:xfrm>
            <a:off x="765364" y="4511367"/>
            <a:ext cx="263237" cy="184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Flowchart: Connector 12"/>
          <p:cNvSpPr/>
          <p:nvPr/>
        </p:nvSpPr>
        <p:spPr>
          <a:xfrm>
            <a:off x="765364" y="2773849"/>
            <a:ext cx="263237" cy="184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Obrázok 15">
            <a:extLst>
              <a:ext uri="{FF2B5EF4-FFF2-40B4-BE49-F238E27FC236}">
                <a16:creationId xmlns:a16="http://schemas.microsoft.com/office/drawing/2014/main" id="{78E9429B-ADBC-404E-A9AC-49E927992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808" y="0"/>
            <a:ext cx="7000568" cy="679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409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583B149B-24C9-B140-A75B-3B12456373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8751" y="4204276"/>
            <a:ext cx="4782874" cy="265372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718556-96AA-8C4B-9AB8-A056FD3B162A}"/>
              </a:ext>
            </a:extLst>
          </p:cNvPr>
          <p:cNvSpPr/>
          <p:nvPr/>
        </p:nvSpPr>
        <p:spPr>
          <a:xfrm>
            <a:off x="7715780" y="2507400"/>
            <a:ext cx="2964273" cy="11182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022"/>
              </a:lnSpc>
            </a:pPr>
            <a:r>
              <a:rPr lang="fr-BE" sz="4233" b="1" dirty="0">
                <a:solidFill>
                  <a:schemeClr val="bg1"/>
                </a:solidFill>
                <a:latin typeface="EC Square Sans Pro" panose="020B0506040000020004" pitchFamily="34" charset="0"/>
              </a:rPr>
              <a:t>Vision</a:t>
            </a:r>
            <a:r>
              <a:rPr lang="fr-BE" sz="4233" dirty="0">
                <a:solidFill>
                  <a:schemeClr val="bg1"/>
                </a:solidFill>
                <a:latin typeface="EC Square Sans Pro" panose="020B0506040000020004" pitchFamily="34" charset="0"/>
              </a:rPr>
              <a:t> for</a:t>
            </a:r>
          </a:p>
          <a:p>
            <a:pPr>
              <a:lnSpc>
                <a:spcPts val="4022"/>
              </a:lnSpc>
            </a:pPr>
            <a:r>
              <a:rPr lang="fr-BE" sz="4233" b="1" dirty="0">
                <a:solidFill>
                  <a:schemeClr val="bg1"/>
                </a:solidFill>
                <a:latin typeface="EC Square Sans Pro" panose="020B0506040000020004" pitchFamily="34" charset="0"/>
              </a:rPr>
              <a:t>rural areas</a:t>
            </a:r>
            <a:endParaRPr lang="fr-BE" sz="4233" dirty="0">
              <a:solidFill>
                <a:schemeClr val="bg1"/>
              </a:solidFill>
              <a:latin typeface="EC Square Sans Pro" panose="020B05060400000200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8EF945D-926D-9546-BAE3-FA8E14F4E6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751" y="5729288"/>
            <a:ext cx="3042874" cy="121715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B5CD76D-447D-2848-8763-99AEF71699F8}"/>
              </a:ext>
            </a:extLst>
          </p:cNvPr>
          <p:cNvSpPr txBox="1"/>
          <p:nvPr/>
        </p:nvSpPr>
        <p:spPr>
          <a:xfrm>
            <a:off x="256178" y="6225854"/>
            <a:ext cx="2893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400" dirty="0">
                <a:solidFill>
                  <a:srgbClr val="5CB679"/>
                </a:solidFill>
                <a:latin typeface="EC Square Sans Pro Medium" panose="020B0506040000020004" pitchFamily="34" charset="0"/>
              </a:rPr>
              <a:t>#</a:t>
            </a:r>
            <a:r>
              <a:rPr lang="fr-BE" sz="2400" dirty="0" err="1">
                <a:solidFill>
                  <a:srgbClr val="5CB679"/>
                </a:solidFill>
                <a:latin typeface="EC Square Sans Pro Medium" panose="020B0506040000020004" pitchFamily="34" charset="0"/>
              </a:rPr>
              <a:t>RuralVisionEU</a:t>
            </a:r>
            <a:r>
              <a:rPr lang="fr-BE" sz="2400" dirty="0">
                <a:solidFill>
                  <a:srgbClr val="5CB679"/>
                </a:solidFill>
                <a:latin typeface="EC Square Sans Pro Medium" panose="020B0506040000020004" pitchFamily="34" charset="0"/>
              </a:rPr>
              <a:t> 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211484A8-CF5C-C34E-A15C-7EF53672BDD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319" y="1"/>
            <a:ext cx="5457920" cy="265419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1C2B2F6-97D9-EA4F-BD8C-8ACA90E23DD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1813" y="473394"/>
            <a:ext cx="3664143" cy="113491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172364" y="473394"/>
            <a:ext cx="61606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dirty="0">
                <a:latin typeface="Helvetica Light" panose="020B0403020202020204" pitchFamily="34" charset="0"/>
              </a:rPr>
              <a:t>[</a:t>
            </a:r>
            <a:r>
              <a:rPr lang="it-IT" sz="3200" i="1" dirty="0">
                <a:solidFill>
                  <a:srgbClr val="FF0000"/>
                </a:solidFill>
                <a:latin typeface="Helvetica Light" panose="020B0403020202020204" pitchFamily="34" charset="0"/>
              </a:rPr>
              <a:t>inserire la schermata della nuvola di etichette</a:t>
            </a:r>
            <a:r>
              <a:rPr lang="fr-BE" sz="3200" dirty="0">
                <a:latin typeface="Helvetica Light" panose="020B0403020202020204" pitchFamily="34" charset="0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2099411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CA26CE0A-EE1D-664F-84CD-80B26FCC36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 flipH="1">
            <a:off x="-1" y="-220782"/>
            <a:ext cx="8700457" cy="512922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83B149B-24C9-B140-A75B-3B124563736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8751" y="4204276"/>
            <a:ext cx="4782874" cy="265372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8EF945D-926D-9546-BAE3-FA8E14F4E65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751" y="5729288"/>
            <a:ext cx="3042874" cy="121715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B5CD76D-447D-2848-8763-99AEF71699F8}"/>
              </a:ext>
            </a:extLst>
          </p:cNvPr>
          <p:cNvSpPr txBox="1"/>
          <p:nvPr/>
        </p:nvSpPr>
        <p:spPr>
          <a:xfrm>
            <a:off x="256178" y="6225854"/>
            <a:ext cx="2893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400" dirty="0">
                <a:solidFill>
                  <a:srgbClr val="5CB679"/>
                </a:solidFill>
                <a:latin typeface="EC Square Sans Pro Medium" panose="020B0506040000020004" pitchFamily="34" charset="0"/>
              </a:rPr>
              <a:t>#</a:t>
            </a:r>
            <a:r>
              <a:rPr lang="fr-BE" sz="2400" dirty="0" err="1">
                <a:solidFill>
                  <a:srgbClr val="5CB679"/>
                </a:solidFill>
                <a:latin typeface="EC Square Sans Pro Medium" panose="020B0506040000020004" pitchFamily="34" charset="0"/>
              </a:rPr>
              <a:t>RuralVisionEU</a:t>
            </a:r>
            <a:r>
              <a:rPr lang="fr-BE" sz="2400" dirty="0">
                <a:solidFill>
                  <a:srgbClr val="5CB679"/>
                </a:solidFill>
                <a:latin typeface="EC Square Sans Pro Medium" panose="020B0506040000020004" pitchFamily="34" charset="0"/>
              </a:rPr>
              <a:t>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93800" y="486887"/>
            <a:ext cx="6451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b="1" dirty="0">
                <a:solidFill>
                  <a:schemeClr val="bg1"/>
                </a:solidFill>
                <a:latin typeface="Helvetica" pitchFamily="2" charset="0"/>
              </a:rPr>
              <a:t>Cosa corrisponde alle nostre aspirazioni e cosa è inferiore a esse?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3250" y="3995323"/>
            <a:ext cx="674254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/>
              <a:t>Cos’è più rilevante?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/>
              <a:t>L’estensione: riguarda il maggior numero di persone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/>
              <a:t>L’impatto: importanza per gli interessati</a:t>
            </a:r>
          </a:p>
        </p:txBody>
      </p:sp>
      <p:pic>
        <p:nvPicPr>
          <p:cNvPr id="6" name="Obrázok 5">
            <a:extLst>
              <a:ext uri="{FF2B5EF4-FFF2-40B4-BE49-F238E27FC236}">
                <a16:creationId xmlns:a16="http://schemas.microsoft.com/office/drawing/2014/main" id="{1ECB84FB-F1E7-4D47-9090-6D87059ADFE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3058"/>
          <a:stretch/>
        </p:blipFill>
        <p:spPr>
          <a:xfrm>
            <a:off x="7887263" y="486887"/>
            <a:ext cx="4083458" cy="2641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342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583B149B-24C9-B140-A75B-3B12456373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8751" y="4204276"/>
            <a:ext cx="4782874" cy="265372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718556-96AA-8C4B-9AB8-A056FD3B162A}"/>
              </a:ext>
            </a:extLst>
          </p:cNvPr>
          <p:cNvSpPr/>
          <p:nvPr/>
        </p:nvSpPr>
        <p:spPr>
          <a:xfrm>
            <a:off x="7715780" y="2507400"/>
            <a:ext cx="2964273" cy="11182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022"/>
              </a:lnSpc>
            </a:pPr>
            <a:r>
              <a:rPr lang="fr-BE" sz="4233" b="1" dirty="0">
                <a:solidFill>
                  <a:schemeClr val="bg1"/>
                </a:solidFill>
                <a:latin typeface="EC Square Sans Pro" panose="020B0506040000020004" pitchFamily="34" charset="0"/>
              </a:rPr>
              <a:t>Vision</a:t>
            </a:r>
            <a:r>
              <a:rPr lang="fr-BE" sz="4233" dirty="0">
                <a:solidFill>
                  <a:schemeClr val="bg1"/>
                </a:solidFill>
                <a:latin typeface="EC Square Sans Pro" panose="020B0506040000020004" pitchFamily="34" charset="0"/>
              </a:rPr>
              <a:t> for</a:t>
            </a:r>
          </a:p>
          <a:p>
            <a:pPr>
              <a:lnSpc>
                <a:spcPts val="4022"/>
              </a:lnSpc>
            </a:pPr>
            <a:r>
              <a:rPr lang="fr-BE" sz="4233" b="1" dirty="0">
                <a:solidFill>
                  <a:schemeClr val="bg1"/>
                </a:solidFill>
                <a:latin typeface="EC Square Sans Pro" panose="020B0506040000020004" pitchFamily="34" charset="0"/>
              </a:rPr>
              <a:t>rural areas</a:t>
            </a:r>
            <a:endParaRPr lang="fr-BE" sz="4233" dirty="0">
              <a:solidFill>
                <a:schemeClr val="bg1"/>
              </a:solidFill>
              <a:latin typeface="EC Square Sans Pro" panose="020B05060400000200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8EF945D-926D-9546-BAE3-FA8E14F4E6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751" y="5729288"/>
            <a:ext cx="3042874" cy="121715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B5CD76D-447D-2848-8763-99AEF71699F8}"/>
              </a:ext>
            </a:extLst>
          </p:cNvPr>
          <p:cNvSpPr txBox="1"/>
          <p:nvPr/>
        </p:nvSpPr>
        <p:spPr>
          <a:xfrm>
            <a:off x="256178" y="6225854"/>
            <a:ext cx="2893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400" dirty="0">
                <a:solidFill>
                  <a:srgbClr val="5CB679"/>
                </a:solidFill>
                <a:latin typeface="EC Square Sans Pro Medium" panose="020B0506040000020004" pitchFamily="34" charset="0"/>
              </a:rPr>
              <a:t>#</a:t>
            </a:r>
            <a:r>
              <a:rPr lang="fr-BE" sz="2400" dirty="0" err="1">
                <a:solidFill>
                  <a:srgbClr val="5CB679"/>
                </a:solidFill>
                <a:latin typeface="EC Square Sans Pro Medium" panose="020B0506040000020004" pitchFamily="34" charset="0"/>
              </a:rPr>
              <a:t>RuralVisionEU</a:t>
            </a:r>
            <a:r>
              <a:rPr lang="fr-BE" sz="2400" dirty="0">
                <a:solidFill>
                  <a:srgbClr val="5CB679"/>
                </a:solidFill>
                <a:latin typeface="EC Square Sans Pro Medium" panose="020B0506040000020004" pitchFamily="34" charset="0"/>
              </a:rPr>
              <a:t> 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211484A8-CF5C-C34E-A15C-7EF53672BDD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319" y="1"/>
            <a:ext cx="5457920" cy="265419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1C2B2F6-97D9-EA4F-BD8C-8ACA90E23DD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1813" y="473394"/>
            <a:ext cx="3664143" cy="113491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172364" y="473394"/>
            <a:ext cx="61606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latin typeface="Helvetica Light" panose="020B0403020202020204" pitchFamily="34" charset="0"/>
              </a:rPr>
              <a:t>Quali sono le maggiori lacune?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65018" y="2733964"/>
            <a:ext cx="79894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[</a:t>
            </a:r>
            <a:r>
              <a:rPr lang="it-IT" i="1" dirty="0">
                <a:solidFill>
                  <a:srgbClr val="FF0000"/>
                </a:solidFill>
              </a:rPr>
              <a:t>inserire i contributi dei partecipanti</a:t>
            </a:r>
            <a:r>
              <a:rPr lang="en-IE" dirty="0"/>
              <a:t>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8916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583B149B-24C9-B140-A75B-3B12456373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8751" y="4204276"/>
            <a:ext cx="4782874" cy="265372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718556-96AA-8C4B-9AB8-A056FD3B162A}"/>
              </a:ext>
            </a:extLst>
          </p:cNvPr>
          <p:cNvSpPr/>
          <p:nvPr/>
        </p:nvSpPr>
        <p:spPr>
          <a:xfrm>
            <a:off x="7715780" y="2507400"/>
            <a:ext cx="2964273" cy="11182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022"/>
              </a:lnSpc>
            </a:pPr>
            <a:r>
              <a:rPr lang="fr-BE" sz="4233" b="1" dirty="0">
                <a:solidFill>
                  <a:schemeClr val="bg1"/>
                </a:solidFill>
                <a:latin typeface="EC Square Sans Pro" panose="020B0506040000020004" pitchFamily="34" charset="0"/>
              </a:rPr>
              <a:t>Vision</a:t>
            </a:r>
            <a:r>
              <a:rPr lang="fr-BE" sz="4233" dirty="0">
                <a:solidFill>
                  <a:schemeClr val="bg1"/>
                </a:solidFill>
                <a:latin typeface="EC Square Sans Pro" panose="020B0506040000020004" pitchFamily="34" charset="0"/>
              </a:rPr>
              <a:t> for</a:t>
            </a:r>
          </a:p>
          <a:p>
            <a:pPr>
              <a:lnSpc>
                <a:spcPts val="4022"/>
              </a:lnSpc>
            </a:pPr>
            <a:r>
              <a:rPr lang="fr-BE" sz="4233" b="1" dirty="0">
                <a:solidFill>
                  <a:schemeClr val="bg1"/>
                </a:solidFill>
                <a:latin typeface="EC Square Sans Pro" panose="020B0506040000020004" pitchFamily="34" charset="0"/>
              </a:rPr>
              <a:t>rural areas</a:t>
            </a:r>
            <a:endParaRPr lang="fr-BE" sz="4233" dirty="0">
              <a:solidFill>
                <a:schemeClr val="bg1"/>
              </a:solidFill>
              <a:latin typeface="EC Square Sans Pro" panose="020B05060400000200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8EF945D-926D-9546-BAE3-FA8E14F4E6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751" y="5729288"/>
            <a:ext cx="3042874" cy="121715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B5CD76D-447D-2848-8763-99AEF71699F8}"/>
              </a:ext>
            </a:extLst>
          </p:cNvPr>
          <p:cNvSpPr txBox="1"/>
          <p:nvPr/>
        </p:nvSpPr>
        <p:spPr>
          <a:xfrm>
            <a:off x="256178" y="6225854"/>
            <a:ext cx="2893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400" dirty="0">
                <a:solidFill>
                  <a:srgbClr val="5CB679"/>
                </a:solidFill>
                <a:latin typeface="EC Square Sans Pro Medium" panose="020B0506040000020004" pitchFamily="34" charset="0"/>
              </a:rPr>
              <a:t>#</a:t>
            </a:r>
            <a:r>
              <a:rPr lang="fr-BE" sz="2400" dirty="0" err="1">
                <a:solidFill>
                  <a:srgbClr val="5CB679"/>
                </a:solidFill>
                <a:latin typeface="EC Square Sans Pro Medium" panose="020B0506040000020004" pitchFamily="34" charset="0"/>
              </a:rPr>
              <a:t>RuralVisionEU</a:t>
            </a:r>
            <a:r>
              <a:rPr lang="fr-BE" sz="2400" dirty="0">
                <a:solidFill>
                  <a:srgbClr val="5CB679"/>
                </a:solidFill>
                <a:latin typeface="EC Square Sans Pro Medium" panose="020B0506040000020004" pitchFamily="34" charset="0"/>
              </a:rPr>
              <a:t> 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211484A8-CF5C-C34E-A15C-7EF53672BDD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319" y="1"/>
            <a:ext cx="5457920" cy="265419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1C2B2F6-97D9-EA4F-BD8C-8ACA90E23DD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1813" y="473394"/>
            <a:ext cx="3664143" cy="113491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172364" y="473394"/>
            <a:ext cx="61606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latin typeface="Helvetica Light" panose="020B0403020202020204" pitchFamily="34" charset="0"/>
              </a:rPr>
              <a:t>Dove si trovano le maggiori potenzialità?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65018" y="2733964"/>
            <a:ext cx="7989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[</a:t>
            </a:r>
            <a:r>
              <a:rPr lang="en-IE" i="1" dirty="0" err="1">
                <a:solidFill>
                  <a:srgbClr val="FF0000"/>
                </a:solidFill>
              </a:rPr>
              <a:t>inserire</a:t>
            </a:r>
            <a:r>
              <a:rPr lang="en-IE" i="1" dirty="0">
                <a:solidFill>
                  <a:srgbClr val="FF0000"/>
                </a:solidFill>
              </a:rPr>
              <a:t> </a:t>
            </a:r>
            <a:r>
              <a:rPr lang="en-IE" i="1" dirty="0" err="1">
                <a:solidFill>
                  <a:srgbClr val="FF0000"/>
                </a:solidFill>
              </a:rPr>
              <a:t>i</a:t>
            </a:r>
            <a:r>
              <a:rPr lang="en-IE" i="1" dirty="0">
                <a:solidFill>
                  <a:srgbClr val="FF0000"/>
                </a:solidFill>
              </a:rPr>
              <a:t> </a:t>
            </a:r>
            <a:r>
              <a:rPr lang="en-IE" i="1" dirty="0" err="1">
                <a:solidFill>
                  <a:srgbClr val="FF0000"/>
                </a:solidFill>
              </a:rPr>
              <a:t>contributi</a:t>
            </a:r>
            <a:r>
              <a:rPr lang="en-IE" i="1" dirty="0">
                <a:solidFill>
                  <a:srgbClr val="FF0000"/>
                </a:solidFill>
              </a:rPr>
              <a:t> </a:t>
            </a:r>
            <a:r>
              <a:rPr lang="en-IE" i="1" dirty="0" err="1">
                <a:solidFill>
                  <a:srgbClr val="FF0000"/>
                </a:solidFill>
              </a:rPr>
              <a:t>dei</a:t>
            </a:r>
            <a:r>
              <a:rPr lang="en-IE" i="1" dirty="0">
                <a:solidFill>
                  <a:srgbClr val="FF0000"/>
                </a:solidFill>
              </a:rPr>
              <a:t> </a:t>
            </a:r>
            <a:r>
              <a:rPr lang="en-IE" i="1" dirty="0" err="1">
                <a:solidFill>
                  <a:srgbClr val="FF0000"/>
                </a:solidFill>
              </a:rPr>
              <a:t>partecipanti</a:t>
            </a:r>
            <a:r>
              <a:rPr lang="en-IE" dirty="0"/>
              <a:t>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38960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CA26CE0A-EE1D-664F-84CD-80B26FCC36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 flipH="1">
            <a:off x="-1" y="-220782"/>
            <a:ext cx="8700457" cy="512922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83B149B-24C9-B140-A75B-3B124563736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8751" y="4204276"/>
            <a:ext cx="4782874" cy="265372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8EF945D-926D-9546-BAE3-FA8E14F4E65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751" y="5729288"/>
            <a:ext cx="3042874" cy="121715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B5CD76D-447D-2848-8763-99AEF71699F8}"/>
              </a:ext>
            </a:extLst>
          </p:cNvPr>
          <p:cNvSpPr txBox="1"/>
          <p:nvPr/>
        </p:nvSpPr>
        <p:spPr>
          <a:xfrm>
            <a:off x="256178" y="6225854"/>
            <a:ext cx="2893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400" dirty="0">
                <a:solidFill>
                  <a:srgbClr val="5CB679"/>
                </a:solidFill>
                <a:latin typeface="EC Square Sans Pro Medium" panose="020B0506040000020004" pitchFamily="34" charset="0"/>
              </a:rPr>
              <a:t>#</a:t>
            </a:r>
            <a:r>
              <a:rPr lang="fr-BE" sz="2400" dirty="0" err="1">
                <a:solidFill>
                  <a:srgbClr val="5CB679"/>
                </a:solidFill>
                <a:latin typeface="EC Square Sans Pro Medium" panose="020B0506040000020004" pitchFamily="34" charset="0"/>
              </a:rPr>
              <a:t>RuralVisionEU</a:t>
            </a:r>
            <a:r>
              <a:rPr lang="fr-BE" sz="2400" dirty="0">
                <a:solidFill>
                  <a:srgbClr val="5CB679"/>
                </a:solidFill>
                <a:latin typeface="EC Square Sans Pro Medium" panose="020B0506040000020004" pitchFamily="34" charset="0"/>
              </a:rPr>
              <a:t>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93800" y="486887"/>
            <a:ext cx="6451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b="1" dirty="0">
                <a:solidFill>
                  <a:schemeClr val="bg1"/>
                </a:solidFill>
                <a:latin typeface="Helvetica" pitchFamily="2" charset="0"/>
              </a:rPr>
              <a:t>Quali condizioni rendono possibile la nostra visione?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36655" y="3979901"/>
            <a:ext cx="674254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/>
              <a:t>Percorsi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/>
              <a:t>Azioni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dirty="0"/>
              <a:t>Supporto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b="1" dirty="0"/>
              <a:t>Esempi e storie di successo</a:t>
            </a:r>
          </a:p>
        </p:txBody>
      </p:sp>
    </p:spTree>
    <p:extLst>
      <p:ext uri="{BB962C8B-B14F-4D97-AF65-F5344CB8AC3E}">
        <p14:creationId xmlns:p14="http://schemas.microsoft.com/office/powerpoint/2010/main" val="20502688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583B149B-24C9-B140-A75B-3B12456373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8751" y="4204276"/>
            <a:ext cx="4782874" cy="265372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718556-96AA-8C4B-9AB8-A056FD3B162A}"/>
              </a:ext>
            </a:extLst>
          </p:cNvPr>
          <p:cNvSpPr/>
          <p:nvPr/>
        </p:nvSpPr>
        <p:spPr>
          <a:xfrm>
            <a:off x="7715780" y="2507400"/>
            <a:ext cx="2964273" cy="11182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022"/>
              </a:lnSpc>
            </a:pPr>
            <a:r>
              <a:rPr lang="fr-BE" sz="4233" b="1" dirty="0">
                <a:solidFill>
                  <a:schemeClr val="bg1"/>
                </a:solidFill>
                <a:latin typeface="EC Square Sans Pro" panose="020B0506040000020004" pitchFamily="34" charset="0"/>
              </a:rPr>
              <a:t>Vision</a:t>
            </a:r>
            <a:r>
              <a:rPr lang="fr-BE" sz="4233" dirty="0">
                <a:solidFill>
                  <a:schemeClr val="bg1"/>
                </a:solidFill>
                <a:latin typeface="EC Square Sans Pro" panose="020B0506040000020004" pitchFamily="34" charset="0"/>
              </a:rPr>
              <a:t> for</a:t>
            </a:r>
          </a:p>
          <a:p>
            <a:pPr>
              <a:lnSpc>
                <a:spcPts val="4022"/>
              </a:lnSpc>
            </a:pPr>
            <a:r>
              <a:rPr lang="fr-BE" sz="4233" b="1" dirty="0">
                <a:solidFill>
                  <a:schemeClr val="bg1"/>
                </a:solidFill>
                <a:latin typeface="EC Square Sans Pro" panose="020B0506040000020004" pitchFamily="34" charset="0"/>
              </a:rPr>
              <a:t>rural areas</a:t>
            </a:r>
            <a:endParaRPr lang="fr-BE" sz="4233" dirty="0">
              <a:solidFill>
                <a:schemeClr val="bg1"/>
              </a:solidFill>
              <a:latin typeface="EC Square Sans Pro" panose="020B05060400000200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8EF945D-926D-9546-BAE3-FA8E14F4E6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751" y="5729288"/>
            <a:ext cx="3042874" cy="121715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B5CD76D-447D-2848-8763-99AEF71699F8}"/>
              </a:ext>
            </a:extLst>
          </p:cNvPr>
          <p:cNvSpPr txBox="1"/>
          <p:nvPr/>
        </p:nvSpPr>
        <p:spPr>
          <a:xfrm>
            <a:off x="256178" y="6225854"/>
            <a:ext cx="2893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400" dirty="0">
                <a:solidFill>
                  <a:srgbClr val="5CB679"/>
                </a:solidFill>
                <a:latin typeface="EC Square Sans Pro Medium" panose="020B0506040000020004" pitchFamily="34" charset="0"/>
              </a:rPr>
              <a:t>#</a:t>
            </a:r>
            <a:r>
              <a:rPr lang="fr-BE" sz="2400" dirty="0" err="1">
                <a:solidFill>
                  <a:srgbClr val="5CB679"/>
                </a:solidFill>
                <a:latin typeface="EC Square Sans Pro Medium" panose="020B0506040000020004" pitchFamily="34" charset="0"/>
              </a:rPr>
              <a:t>RuralVisionEU</a:t>
            </a:r>
            <a:r>
              <a:rPr lang="fr-BE" sz="2400" dirty="0">
                <a:solidFill>
                  <a:srgbClr val="5CB679"/>
                </a:solidFill>
                <a:latin typeface="EC Square Sans Pro Medium" panose="020B0506040000020004" pitchFamily="34" charset="0"/>
              </a:rPr>
              <a:t>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794067" y="525327"/>
            <a:ext cx="7269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BE" sz="2800" dirty="0">
                <a:latin typeface="Helvetica Light" panose="020B0403020202020204" pitchFamily="34" charset="0"/>
              </a:rPr>
              <a:t>[</a:t>
            </a:r>
            <a:r>
              <a:rPr lang="it-IT" sz="2400" i="1" dirty="0">
                <a:solidFill>
                  <a:srgbClr val="FF0000"/>
                </a:solidFill>
                <a:latin typeface="Helvetica Light" panose="020B0403020202020204" pitchFamily="34" charset="0"/>
              </a:rPr>
              <a:t>Inserire i contributi dei partecipanti</a:t>
            </a:r>
            <a:r>
              <a:rPr lang="fr-BE" sz="2800" dirty="0">
                <a:latin typeface="Helvetica Light" panose="020B0403020202020204" pitchFamily="34" charset="0"/>
              </a:rPr>
              <a:t>]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211484A8-CF5C-C34E-A15C-7EF53672BDD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-1924408" y="1326793"/>
            <a:ext cx="7442915" cy="3619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6178" y="1440873"/>
            <a:ext cx="32074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 err="1">
                <a:solidFill>
                  <a:schemeClr val="bg1"/>
                </a:solidFill>
              </a:rPr>
              <a:t>Condizioni</a:t>
            </a:r>
            <a:r>
              <a:rPr lang="en-IE" sz="3600" b="1" dirty="0">
                <a:solidFill>
                  <a:schemeClr val="bg1"/>
                </a:solidFill>
              </a:rPr>
              <a:t> </a:t>
            </a:r>
            <a:r>
              <a:rPr lang="en-IE" sz="3600" b="1" dirty="0" err="1">
                <a:solidFill>
                  <a:schemeClr val="bg1"/>
                </a:solidFill>
              </a:rPr>
              <a:t>che</a:t>
            </a:r>
            <a:r>
              <a:rPr lang="en-IE" sz="3600" b="1" dirty="0">
                <a:solidFill>
                  <a:schemeClr val="bg1"/>
                </a:solidFill>
              </a:rPr>
              <a:t> la </a:t>
            </a:r>
            <a:r>
              <a:rPr lang="en-IE" sz="3600" b="1" dirty="0" err="1">
                <a:solidFill>
                  <a:schemeClr val="bg1"/>
                </a:solidFill>
              </a:rPr>
              <a:t>rendono</a:t>
            </a:r>
            <a:r>
              <a:rPr lang="en-IE" sz="3600" b="1" dirty="0">
                <a:solidFill>
                  <a:schemeClr val="bg1"/>
                </a:solidFill>
              </a:rPr>
              <a:t> </a:t>
            </a:r>
            <a:r>
              <a:rPr lang="en-IE" sz="3600" b="1" dirty="0" err="1">
                <a:solidFill>
                  <a:schemeClr val="bg1"/>
                </a:solidFill>
              </a:rPr>
              <a:t>possibile</a:t>
            </a:r>
            <a:r>
              <a:rPr lang="en-IE" sz="3600" b="1" dirty="0">
                <a:solidFill>
                  <a:schemeClr val="bg1"/>
                </a:solidFill>
              </a:rPr>
              <a:t> e </a:t>
            </a:r>
            <a:r>
              <a:rPr lang="en-IE" sz="3600" b="1" dirty="0" err="1">
                <a:solidFill>
                  <a:schemeClr val="bg1"/>
                </a:solidFill>
              </a:rPr>
              <a:t>storie</a:t>
            </a:r>
            <a:endParaRPr lang="en-GB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823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>
            <a:extLst>
              <a:ext uri="{FF2B5EF4-FFF2-40B4-BE49-F238E27FC236}">
                <a16:creationId xmlns:a16="http://schemas.microsoft.com/office/drawing/2014/main" id="{4738792E-2C57-B043-AE41-A262C495C4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44751" y="4204276"/>
            <a:ext cx="3747249" cy="265372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92DB45E-4175-2F49-84AD-DE0542EFE4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320" y="0"/>
            <a:ext cx="6044495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718556-96AA-8C4B-9AB8-A056FD3B162A}"/>
              </a:ext>
            </a:extLst>
          </p:cNvPr>
          <p:cNvSpPr/>
          <p:nvPr/>
        </p:nvSpPr>
        <p:spPr>
          <a:xfrm>
            <a:off x="7715780" y="2507400"/>
            <a:ext cx="2964273" cy="11182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022"/>
              </a:lnSpc>
            </a:pPr>
            <a:r>
              <a:rPr lang="fr-BE" sz="4233" b="1" dirty="0">
                <a:solidFill>
                  <a:schemeClr val="bg1"/>
                </a:solidFill>
                <a:latin typeface="EC Square Sans Pro" panose="020B0506040000020004" pitchFamily="34" charset="0"/>
              </a:rPr>
              <a:t>Vision</a:t>
            </a:r>
            <a:r>
              <a:rPr lang="fr-BE" sz="4233" dirty="0">
                <a:solidFill>
                  <a:schemeClr val="bg1"/>
                </a:solidFill>
                <a:latin typeface="EC Square Sans Pro" panose="020B0506040000020004" pitchFamily="34" charset="0"/>
              </a:rPr>
              <a:t> for</a:t>
            </a:r>
          </a:p>
          <a:p>
            <a:pPr>
              <a:lnSpc>
                <a:spcPts val="4022"/>
              </a:lnSpc>
            </a:pPr>
            <a:r>
              <a:rPr lang="fr-BE" sz="4233" b="1" dirty="0">
                <a:solidFill>
                  <a:schemeClr val="bg1"/>
                </a:solidFill>
                <a:latin typeface="EC Square Sans Pro" panose="020B0506040000020004" pitchFamily="34" charset="0"/>
              </a:rPr>
              <a:t>rural areas</a:t>
            </a:r>
            <a:endParaRPr lang="fr-BE" sz="4233" dirty="0">
              <a:solidFill>
                <a:schemeClr val="bg1"/>
              </a:solidFill>
              <a:latin typeface="EC Square Sans Pro" panose="020B05060400000200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8EF945D-926D-9546-BAE3-FA8E14F4E65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751" y="5729288"/>
            <a:ext cx="3042874" cy="121715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B5CD76D-447D-2848-8763-99AEF71699F8}"/>
              </a:ext>
            </a:extLst>
          </p:cNvPr>
          <p:cNvSpPr txBox="1"/>
          <p:nvPr/>
        </p:nvSpPr>
        <p:spPr>
          <a:xfrm>
            <a:off x="268878" y="6302054"/>
            <a:ext cx="2893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  <a:latin typeface="EC Square Sans Pro Medium" panose="020B0506040000020004" pitchFamily="34" charset="0"/>
              </a:rPr>
              <a:t>#</a:t>
            </a:r>
            <a:r>
              <a:rPr lang="fr-BE" sz="2000" dirty="0" err="1">
                <a:solidFill>
                  <a:schemeClr val="bg1"/>
                </a:solidFill>
                <a:latin typeface="EC Square Sans Pro Medium" panose="020B0506040000020004" pitchFamily="34" charset="0"/>
              </a:rPr>
              <a:t>RuralVisionEU</a:t>
            </a:r>
            <a:r>
              <a:rPr lang="fr-BE" dirty="0">
                <a:solidFill>
                  <a:schemeClr val="bg1"/>
                </a:solidFill>
                <a:latin typeface="EC Square Sans Pro Medium" panose="020B0506040000020004" pitchFamily="34" charset="0"/>
              </a:rPr>
              <a:t>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085448" y="796542"/>
            <a:ext cx="4859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err="1">
                <a:latin typeface="Helvetica" pitchFamily="2" charset="0"/>
              </a:rPr>
              <a:t>Prossimi</a:t>
            </a:r>
            <a:r>
              <a:rPr lang="en-GB" sz="2800" b="1" dirty="0">
                <a:latin typeface="Helvetica" pitchFamily="2" charset="0"/>
              </a:rPr>
              <a:t> </a:t>
            </a:r>
            <a:r>
              <a:rPr lang="en-GB" sz="2800" b="1" dirty="0" err="1">
                <a:latin typeface="Helvetica" pitchFamily="2" charset="0"/>
              </a:rPr>
              <a:t>passi</a:t>
            </a:r>
            <a:endParaRPr lang="en-GB" sz="2800" b="1" dirty="0">
              <a:latin typeface="Helvetica" pitchFamily="2" charset="0"/>
            </a:endParaRPr>
          </a:p>
          <a:p>
            <a:endParaRPr lang="fr-BE" sz="2800" dirty="0">
              <a:latin typeface="Helvetica Light" panose="020B0403020202020204" pitchFamily="34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57E7016-21E9-2040-AF3B-379FF6CA46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320" y="3625655"/>
            <a:ext cx="6368519" cy="2689474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A30FA131-0F3D-784B-8E27-ECEE6B55550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319" y="1"/>
            <a:ext cx="4302220" cy="2092176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865C8ECE-7093-DC43-9E2E-EF5DD2A252D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814" y="349243"/>
            <a:ext cx="2888272" cy="894597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A7D74D56-DE43-654F-BEF4-D98F9C7267D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878" y="3465825"/>
            <a:ext cx="983017" cy="9088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46982" y="1847273"/>
            <a:ext cx="5412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[</a:t>
            </a:r>
            <a:r>
              <a:rPr lang="it-IT" i="1" dirty="0">
                <a:solidFill>
                  <a:srgbClr val="FF0000"/>
                </a:solidFill>
              </a:rPr>
              <a:t>Inserire i contributi dei partecipanti</a:t>
            </a:r>
            <a:r>
              <a:rPr lang="en-IE" dirty="0"/>
              <a:t>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36276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69D273E2-7ABF-6B48-96B6-7C58F75017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46482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BA2A18AA-E108-044F-B0A9-DC91CFFE807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751" y="5666915"/>
            <a:ext cx="2888094" cy="1155237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ECB7F658-F8ED-2345-B85B-73D66CB4BF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931" y="251747"/>
            <a:ext cx="3541769" cy="2860315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1E2BB4D2-E2C2-EF41-8585-243B71F2CF4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9625" y="2336799"/>
            <a:ext cx="12211625" cy="1828801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EF42C0AD-C561-7949-8162-AB301925E89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748"/>
          <a:stretch/>
        </p:blipFill>
        <p:spPr>
          <a:xfrm flipH="1">
            <a:off x="-19626" y="3614145"/>
            <a:ext cx="4782125" cy="1034055"/>
          </a:xfrm>
          <a:prstGeom prst="rect">
            <a:avLst/>
          </a:prstGeom>
        </p:spPr>
      </p:pic>
      <p:sp>
        <p:nvSpPr>
          <p:cNvPr id="21" name="TextBox 1">
            <a:extLst>
              <a:ext uri="{FF2B5EF4-FFF2-40B4-BE49-F238E27FC236}">
                <a16:creationId xmlns:a16="http://schemas.microsoft.com/office/drawing/2014/main" id="{4D48AD8A-C7C9-7247-B3E6-18A0FDB24390}"/>
              </a:ext>
            </a:extLst>
          </p:cNvPr>
          <p:cNvSpPr txBox="1"/>
          <p:nvPr/>
        </p:nvSpPr>
        <p:spPr>
          <a:xfrm>
            <a:off x="424298" y="4939995"/>
            <a:ext cx="84426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latin typeface="Helvetica Light" panose="020B0403020202020204" pitchFamily="34" charset="0"/>
              </a:rPr>
              <a:t>Grazie per aver partecipato al seminario di oggi!</a:t>
            </a:r>
          </a:p>
          <a:p>
            <a:endParaRPr lang="it-IT" sz="2400" dirty="0">
              <a:latin typeface="Helvetica Light" panose="020B0403020202020204" pitchFamily="34" charset="0"/>
            </a:endParaRPr>
          </a:p>
          <a:p>
            <a:r>
              <a:rPr lang="it-IT" sz="2400" b="1" dirty="0">
                <a:latin typeface="Helvetica Light" panose="020B0403020202020204" pitchFamily="34" charset="0"/>
              </a:rPr>
              <a:t>Il nostro contributo verrà inviato alla Commissione europea</a:t>
            </a:r>
          </a:p>
          <a:p>
            <a:r>
              <a:rPr lang="it-IT" sz="2400" b="1" i="1" dirty="0">
                <a:latin typeface="Helvetica Bold Oblique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873893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2000" y="0"/>
            <a:ext cx="6840000" cy="6840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7854" y="517236"/>
            <a:ext cx="4858328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it-IT" sz="2000" b="1" dirty="0"/>
              <a:t>Informazioni sul seminario:</a:t>
            </a:r>
          </a:p>
          <a:p>
            <a:r>
              <a:rPr lang="it-IT" sz="2000" dirty="0"/>
              <a:t>Organizzatore:</a:t>
            </a:r>
          </a:p>
          <a:p>
            <a:r>
              <a:rPr lang="it-IT" sz="2000" b="1" dirty="0"/>
              <a:t>ROBERTO SAUERBORN</a:t>
            </a:r>
          </a:p>
          <a:p>
            <a:r>
              <a:rPr lang="it-IT" sz="2000" b="1" dirty="0"/>
              <a:t>FRANCO MACHI</a:t>
            </a:r>
            <a:r>
              <a:rPr lang="it-IT" sz="2000" dirty="0"/>
              <a:t>’</a:t>
            </a:r>
          </a:p>
          <a:p>
            <a:r>
              <a:rPr lang="it-IT" sz="2000" dirty="0"/>
              <a:t>E-mail:</a:t>
            </a:r>
          </a:p>
          <a:p>
            <a:r>
              <a:rPr lang="it-IT" sz="2000" dirty="0">
                <a:hlinkClick r:id="rId3"/>
              </a:rPr>
              <a:t>galtirrenico@gmail.com</a:t>
            </a:r>
            <a:endParaRPr lang="it-IT" sz="2000" dirty="0"/>
          </a:p>
          <a:p>
            <a:r>
              <a:rPr lang="it-IT" sz="2000" dirty="0"/>
              <a:t>Data:</a:t>
            </a:r>
          </a:p>
          <a:p>
            <a:r>
              <a:rPr lang="it-IT" sz="2000" dirty="0"/>
              <a:t>[</a:t>
            </a:r>
            <a:r>
              <a:rPr lang="it-IT" sz="2000" i="1" dirty="0">
                <a:solidFill>
                  <a:srgbClr val="FF0000"/>
                </a:solidFill>
              </a:rPr>
              <a:t>24 gennaio 2021</a:t>
            </a:r>
            <a:r>
              <a:rPr lang="it-IT" sz="2000" dirty="0"/>
              <a:t>]</a:t>
            </a:r>
          </a:p>
          <a:p>
            <a:r>
              <a:rPr lang="it-IT" sz="2000" dirty="0"/>
              <a:t>Nome del gruppo:</a:t>
            </a:r>
          </a:p>
          <a:p>
            <a:r>
              <a:rPr lang="it-IT" sz="2000" dirty="0"/>
              <a:t>[</a:t>
            </a:r>
            <a:r>
              <a:rPr lang="it-IT" sz="2000" i="1" dirty="0">
                <a:solidFill>
                  <a:srgbClr val="FF0000"/>
                </a:solidFill>
              </a:rPr>
              <a:t>GAL TIRRENICO MM&amp;B</a:t>
            </a:r>
            <a:r>
              <a:rPr lang="it-IT" sz="2000" dirty="0"/>
              <a:t>]</a:t>
            </a:r>
          </a:p>
          <a:p>
            <a:r>
              <a:rPr lang="it-IT" sz="2000" dirty="0"/>
              <a:t>N. di partecipanti:</a:t>
            </a:r>
          </a:p>
          <a:p>
            <a:r>
              <a:rPr lang="it-IT" sz="2000" dirty="0"/>
              <a:t>[</a:t>
            </a:r>
            <a:r>
              <a:rPr lang="it-IT" sz="2000" i="1" dirty="0">
                <a:solidFill>
                  <a:srgbClr val="FF0000"/>
                </a:solidFill>
              </a:rPr>
              <a:t>25</a:t>
            </a:r>
            <a:r>
              <a:rPr lang="it-IT" sz="2000" dirty="0"/>
              <a:t>]</a:t>
            </a:r>
          </a:p>
          <a:p>
            <a:r>
              <a:rPr lang="it-IT" sz="2000" dirty="0"/>
              <a:t>Territorio analizzato:</a:t>
            </a:r>
          </a:p>
          <a:p>
            <a:r>
              <a:rPr lang="it-IT" sz="2000" dirty="0"/>
              <a:t>[</a:t>
            </a:r>
            <a:r>
              <a:rPr lang="it-IT" sz="2000" i="1" dirty="0">
                <a:solidFill>
                  <a:srgbClr val="FF0000"/>
                </a:solidFill>
              </a:rPr>
              <a:t>GAL TIRRENICO – Costa Tirrenica Sicilia</a:t>
            </a:r>
            <a:r>
              <a:rPr lang="it-IT" sz="2000" dirty="0"/>
              <a:t>]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0907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10D2764F-0594-6941-B70D-982DC25AA0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320" y="1"/>
            <a:ext cx="6044495" cy="68579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856C26B-D7C8-AC40-A075-9B0EA0A2CDB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0" y="-100025"/>
            <a:ext cx="4135696" cy="243813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83B149B-24C9-B140-A75B-3B12456373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44751" y="4204276"/>
            <a:ext cx="3747249" cy="265372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718556-96AA-8C4B-9AB8-A056FD3B162A}"/>
              </a:ext>
            </a:extLst>
          </p:cNvPr>
          <p:cNvSpPr/>
          <p:nvPr/>
        </p:nvSpPr>
        <p:spPr>
          <a:xfrm>
            <a:off x="7715780" y="2507400"/>
            <a:ext cx="2964273" cy="11182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022"/>
              </a:lnSpc>
            </a:pPr>
            <a:r>
              <a:rPr lang="fr-BE" sz="4233" b="1" dirty="0">
                <a:solidFill>
                  <a:schemeClr val="bg1"/>
                </a:solidFill>
                <a:latin typeface="EC Square Sans Pro" panose="020B0506040000020004" pitchFamily="34" charset="0"/>
              </a:rPr>
              <a:t>Vision</a:t>
            </a:r>
            <a:r>
              <a:rPr lang="fr-BE" sz="4233" dirty="0">
                <a:solidFill>
                  <a:schemeClr val="bg1"/>
                </a:solidFill>
                <a:latin typeface="EC Square Sans Pro" panose="020B0506040000020004" pitchFamily="34" charset="0"/>
              </a:rPr>
              <a:t> for</a:t>
            </a:r>
          </a:p>
          <a:p>
            <a:pPr>
              <a:lnSpc>
                <a:spcPts val="4022"/>
              </a:lnSpc>
            </a:pPr>
            <a:r>
              <a:rPr lang="fr-BE" sz="4233" b="1" dirty="0">
                <a:solidFill>
                  <a:schemeClr val="bg1"/>
                </a:solidFill>
                <a:latin typeface="EC Square Sans Pro" panose="020B0506040000020004" pitchFamily="34" charset="0"/>
              </a:rPr>
              <a:t>rural areas</a:t>
            </a:r>
            <a:endParaRPr lang="fr-BE" sz="4233" dirty="0">
              <a:solidFill>
                <a:schemeClr val="bg1"/>
              </a:solidFill>
              <a:latin typeface="EC Square Sans Pro" panose="020B05060400000200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8EF945D-926D-9546-BAE3-FA8E14F4E65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751" y="5729288"/>
            <a:ext cx="3042874" cy="121715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B5CD76D-447D-2848-8763-99AEF71699F8}"/>
              </a:ext>
            </a:extLst>
          </p:cNvPr>
          <p:cNvSpPr txBox="1"/>
          <p:nvPr/>
        </p:nvSpPr>
        <p:spPr>
          <a:xfrm>
            <a:off x="268878" y="6302054"/>
            <a:ext cx="2893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  <a:latin typeface="EC Square Sans Pro Medium" panose="020B0506040000020004" pitchFamily="34" charset="0"/>
              </a:rPr>
              <a:t>#</a:t>
            </a:r>
            <a:r>
              <a:rPr lang="fr-BE" sz="2000" dirty="0">
                <a:solidFill>
                  <a:schemeClr val="bg1"/>
                </a:solidFill>
                <a:latin typeface="EC Square Sans Pro Medium" panose="020B0506040000020004" pitchFamily="34" charset="0"/>
              </a:rPr>
              <a:t>RuralVisionEU</a:t>
            </a:r>
            <a:r>
              <a:rPr lang="fr-BE" dirty="0">
                <a:solidFill>
                  <a:schemeClr val="bg1"/>
                </a:solidFill>
                <a:latin typeface="EC Square Sans Pro Medium" panose="020B0506040000020004" pitchFamily="34" charset="0"/>
              </a:rPr>
              <a:t>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413990" y="349243"/>
            <a:ext cx="522382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latin typeface="Helvetica" pitchFamily="2" charset="0"/>
              </a:rPr>
              <a:t>Cosa faremo oggi?</a:t>
            </a:r>
          </a:p>
          <a:p>
            <a:endParaRPr lang="it-IT" sz="2800" dirty="0">
              <a:latin typeface="Helvetica Light" panose="020B0403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>
                <a:latin typeface="Helvetica Light" panose="020B0403020202020204" pitchFamily="34" charset="0"/>
              </a:rPr>
              <a:t>La nostra zona rurale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it-IT" sz="2400" dirty="0">
                <a:latin typeface="Helvetica Light" panose="020B0403020202020204" pitchFamily="34" charset="0"/>
              </a:rPr>
              <a:t>Il nostro territorio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dirty="0">
                <a:latin typeface="Helvetica Light" panose="020B0403020202020204" pitchFamily="34" charset="0"/>
              </a:rPr>
              <a:t>Cosa lo rende speciale?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>
                <a:latin typeface="Helvetica Light" panose="020B0403020202020204" pitchFamily="34" charset="0"/>
              </a:rPr>
              <a:t>Dove stiamo andando? 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dirty="0">
                <a:latin typeface="Helvetica Light" panose="020B0403020202020204" pitchFamily="34" charset="0"/>
              </a:rPr>
              <a:t>Il nostro probabile futuro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800" dirty="0">
                <a:latin typeface="Helvetica Light" panose="020B0403020202020204" pitchFamily="34" charset="0"/>
              </a:rPr>
              <a:t>Dove vorremmo essere?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800" dirty="0">
                <a:latin typeface="Helvetica Light" panose="020B0403020202020204" pitchFamily="34" charset="0"/>
              </a:rPr>
              <a:t>Cosa ci consentirebbe di arrivarci?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dirty="0">
                <a:latin typeface="Helvetica Light" panose="020B0403020202020204" pitchFamily="34" charset="0"/>
              </a:rPr>
              <a:t>Verifica /Prossimi passi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57E7016-21E9-2040-AF3B-379FF6CA46B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320" y="3768614"/>
            <a:ext cx="6368520" cy="253344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1C2B2F6-97D9-EA4F-BD8C-8ACA90E23DD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814" y="349243"/>
            <a:ext cx="2888272" cy="89459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AFF77A7-468F-A34B-950F-0EEE5378408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1814" y="1824418"/>
            <a:ext cx="1449686" cy="148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496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10D2764F-0594-6941-B70D-982DC25AA0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320" y="0"/>
            <a:ext cx="6044495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83B149B-24C9-B140-A75B-3B12456373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44751" y="4215706"/>
            <a:ext cx="3747249" cy="265372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718556-96AA-8C4B-9AB8-A056FD3B162A}"/>
              </a:ext>
            </a:extLst>
          </p:cNvPr>
          <p:cNvSpPr/>
          <p:nvPr/>
        </p:nvSpPr>
        <p:spPr>
          <a:xfrm>
            <a:off x="7715780" y="2507400"/>
            <a:ext cx="2964273" cy="11182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022"/>
              </a:lnSpc>
            </a:pPr>
            <a:r>
              <a:rPr lang="fr-BE" sz="4233" b="1" dirty="0">
                <a:solidFill>
                  <a:schemeClr val="bg1"/>
                </a:solidFill>
                <a:latin typeface="EC Square Sans Pro" panose="020B0506040000020004" pitchFamily="34" charset="0"/>
              </a:rPr>
              <a:t>Vision</a:t>
            </a:r>
            <a:r>
              <a:rPr lang="fr-BE" sz="4233" dirty="0">
                <a:solidFill>
                  <a:schemeClr val="bg1"/>
                </a:solidFill>
                <a:latin typeface="EC Square Sans Pro" panose="020B0506040000020004" pitchFamily="34" charset="0"/>
              </a:rPr>
              <a:t> for</a:t>
            </a:r>
          </a:p>
          <a:p>
            <a:pPr>
              <a:lnSpc>
                <a:spcPts val="4022"/>
              </a:lnSpc>
            </a:pPr>
            <a:r>
              <a:rPr lang="fr-BE" sz="4233" b="1" dirty="0">
                <a:solidFill>
                  <a:schemeClr val="bg1"/>
                </a:solidFill>
                <a:latin typeface="EC Square Sans Pro" panose="020B0506040000020004" pitchFamily="34" charset="0"/>
              </a:rPr>
              <a:t>rural areas</a:t>
            </a:r>
            <a:endParaRPr lang="fr-BE" sz="4233" dirty="0">
              <a:solidFill>
                <a:schemeClr val="bg1"/>
              </a:solidFill>
              <a:latin typeface="EC Square Sans Pro" panose="020B05060400000200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8EF945D-926D-9546-BAE3-FA8E14F4E65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751" y="5729288"/>
            <a:ext cx="3042874" cy="12171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085448" y="796542"/>
            <a:ext cx="48593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latin typeface="Helvetica" pitchFamily="2" charset="0"/>
              </a:rPr>
              <a:t>Su quale zona riflettiamo oggi?</a:t>
            </a:r>
          </a:p>
          <a:p>
            <a:endParaRPr lang="it-IT" sz="2800" dirty="0">
              <a:latin typeface="Helvetica Light" panose="020B0403020202020204" pitchFamily="34" charset="0"/>
            </a:endParaRPr>
          </a:p>
          <a:p>
            <a:r>
              <a:rPr lang="it-IT" sz="2800" i="1" dirty="0">
                <a:solidFill>
                  <a:srgbClr val="FF0000"/>
                </a:solidFill>
                <a:latin typeface="Helvetica Light" panose="020B0403020202020204" pitchFamily="34" charset="0"/>
              </a:rPr>
              <a:t>GAL TIRRENICO MARE MONTI E BORGHI</a:t>
            </a:r>
            <a:endParaRPr lang="it-IT" sz="2800" dirty="0">
              <a:latin typeface="Helvetica Light" panose="020B0403020202020204" pitchFamily="34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57E7016-21E9-2040-AF3B-379FF6CA46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320" y="3768614"/>
            <a:ext cx="6368520" cy="253343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65E5903-4EE7-BB45-B277-FB07CE8B31C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320" y="3768614"/>
            <a:ext cx="6368520" cy="35433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337CB6F-61A6-0748-8A4D-FD1DE10DCD9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319" y="1"/>
            <a:ext cx="4302220" cy="209217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D608C9BF-AD9A-1342-A02E-6D95D5A78C8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814" y="349243"/>
            <a:ext cx="2888272" cy="894597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A19835FD-E71E-E749-A9B9-B12CC0551050}"/>
              </a:ext>
            </a:extLst>
          </p:cNvPr>
          <p:cNvSpPr txBox="1"/>
          <p:nvPr/>
        </p:nvSpPr>
        <p:spPr>
          <a:xfrm>
            <a:off x="268878" y="6302054"/>
            <a:ext cx="2893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>
                <a:solidFill>
                  <a:schemeClr val="bg1"/>
                </a:solidFill>
                <a:latin typeface="EC Square Sans Pro Medium" panose="020B0506040000020004" pitchFamily="34" charset="0"/>
              </a:rPr>
              <a:t>#</a:t>
            </a:r>
            <a:r>
              <a:rPr lang="fr-BE" sz="2000" dirty="0" err="1">
                <a:solidFill>
                  <a:schemeClr val="bg1"/>
                </a:solidFill>
                <a:latin typeface="EC Square Sans Pro Medium" panose="020B0506040000020004" pitchFamily="34" charset="0"/>
              </a:rPr>
              <a:t>RuralVisionEU</a:t>
            </a:r>
            <a:r>
              <a:rPr lang="fr-BE" dirty="0">
                <a:solidFill>
                  <a:schemeClr val="bg1"/>
                </a:solidFill>
                <a:latin typeface="EC Square Sans Pro Medium" panose="020B0506040000020004" pitchFamily="34" charset="0"/>
              </a:rPr>
              <a:t> 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CA1E438-8FFC-A84D-9866-CCF60655EC9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8378" y="2854063"/>
            <a:ext cx="843416" cy="42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4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69D273E2-7ABF-6B48-96B6-7C58F75017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97B4A2F-7361-964A-9328-45E4601321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7300" y="-1"/>
            <a:ext cx="5854701" cy="4971521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549CFEF-907D-B944-B4E7-0C5DB53B18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748"/>
          <a:stretch/>
        </p:blipFill>
        <p:spPr>
          <a:xfrm>
            <a:off x="5162496" y="5283200"/>
            <a:ext cx="7049129" cy="15748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9F25E52-E484-CD4E-90EA-F4E4F77E8C2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751" y="5729288"/>
            <a:ext cx="3042874" cy="1217150"/>
          </a:xfrm>
          <a:prstGeom prst="rect">
            <a:avLst/>
          </a:prstGeom>
        </p:spPr>
      </p:pic>
      <p:sp>
        <p:nvSpPr>
          <p:cNvPr id="7" name="TextBox 1">
            <a:extLst>
              <a:ext uri="{FF2B5EF4-FFF2-40B4-BE49-F238E27FC236}">
                <a16:creationId xmlns:a16="http://schemas.microsoft.com/office/drawing/2014/main" id="{AB2639F1-F9AA-DC43-BFC3-E367F7E9AE44}"/>
              </a:ext>
            </a:extLst>
          </p:cNvPr>
          <p:cNvSpPr txBox="1"/>
          <p:nvPr/>
        </p:nvSpPr>
        <p:spPr>
          <a:xfrm>
            <a:off x="6956630" y="942184"/>
            <a:ext cx="44242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>
                <a:latin typeface="Helvetica" pitchFamily="2" charset="0"/>
              </a:rPr>
              <a:t>Quale significato ha per te la nostra zona rurale? </a:t>
            </a:r>
            <a:endParaRPr lang="it-IT" sz="48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730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583B149B-24C9-B140-A75B-3B12456373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8751" y="4204276"/>
            <a:ext cx="4782874" cy="265372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718556-96AA-8C4B-9AB8-A056FD3B162A}"/>
              </a:ext>
            </a:extLst>
          </p:cNvPr>
          <p:cNvSpPr/>
          <p:nvPr/>
        </p:nvSpPr>
        <p:spPr>
          <a:xfrm>
            <a:off x="7715780" y="2507400"/>
            <a:ext cx="2964273" cy="11182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022"/>
              </a:lnSpc>
            </a:pPr>
            <a:r>
              <a:rPr lang="fr-BE" sz="4233" b="1" dirty="0">
                <a:solidFill>
                  <a:schemeClr val="bg1"/>
                </a:solidFill>
                <a:latin typeface="EC Square Sans Pro" panose="020B0506040000020004" pitchFamily="34" charset="0"/>
              </a:rPr>
              <a:t>Vision</a:t>
            </a:r>
            <a:r>
              <a:rPr lang="fr-BE" sz="4233" dirty="0">
                <a:solidFill>
                  <a:schemeClr val="bg1"/>
                </a:solidFill>
                <a:latin typeface="EC Square Sans Pro" panose="020B0506040000020004" pitchFamily="34" charset="0"/>
              </a:rPr>
              <a:t> for</a:t>
            </a:r>
          </a:p>
          <a:p>
            <a:pPr>
              <a:lnSpc>
                <a:spcPts val="4022"/>
              </a:lnSpc>
            </a:pPr>
            <a:r>
              <a:rPr lang="fr-BE" sz="4233" b="1" dirty="0">
                <a:solidFill>
                  <a:schemeClr val="bg1"/>
                </a:solidFill>
                <a:latin typeface="EC Square Sans Pro" panose="020B0506040000020004" pitchFamily="34" charset="0"/>
              </a:rPr>
              <a:t>rural areas</a:t>
            </a:r>
            <a:endParaRPr lang="fr-BE" sz="4233" dirty="0">
              <a:solidFill>
                <a:schemeClr val="bg1"/>
              </a:solidFill>
              <a:latin typeface="EC Square Sans Pro" panose="020B05060400000200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8EF945D-926D-9546-BAE3-FA8E14F4E6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751" y="5729288"/>
            <a:ext cx="3042874" cy="121715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B5CD76D-447D-2848-8763-99AEF71699F8}"/>
              </a:ext>
            </a:extLst>
          </p:cNvPr>
          <p:cNvSpPr txBox="1"/>
          <p:nvPr/>
        </p:nvSpPr>
        <p:spPr>
          <a:xfrm>
            <a:off x="256178" y="6225854"/>
            <a:ext cx="2893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400" dirty="0">
                <a:solidFill>
                  <a:srgbClr val="5CB679"/>
                </a:solidFill>
                <a:latin typeface="EC Square Sans Pro Medium" panose="020B0506040000020004" pitchFamily="34" charset="0"/>
              </a:rPr>
              <a:t>#</a:t>
            </a:r>
            <a:r>
              <a:rPr lang="fr-BE" sz="2400" dirty="0" err="1">
                <a:solidFill>
                  <a:srgbClr val="5CB679"/>
                </a:solidFill>
                <a:latin typeface="EC Square Sans Pro Medium" panose="020B0506040000020004" pitchFamily="34" charset="0"/>
              </a:rPr>
              <a:t>RuralVisionEU</a:t>
            </a:r>
            <a:r>
              <a:rPr lang="fr-BE" sz="2400" dirty="0">
                <a:solidFill>
                  <a:srgbClr val="5CB679"/>
                </a:solidFill>
                <a:latin typeface="EC Square Sans Pro Medium" panose="020B0506040000020004" pitchFamily="34" charset="0"/>
              </a:rPr>
              <a:t> 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211484A8-CF5C-C34E-A15C-7EF53672BDD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319" y="1"/>
            <a:ext cx="5457920" cy="265419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D1C2B2F6-97D9-EA4F-BD8C-8ACA90E23DD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1813" y="473394"/>
            <a:ext cx="3664143" cy="113491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172364" y="473394"/>
            <a:ext cx="61606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latin typeface="Helvetica Light" panose="020B0403020202020204" pitchFamily="34" charset="0"/>
              </a:rPr>
              <a:t>Quale significato ha per te la nostra zona rurale?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1964" y="2654195"/>
            <a:ext cx="9125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rgbClr val="FF0000"/>
                </a:solidFill>
              </a:rPr>
              <a:t>OPPURE: inserire i contributi dei partecipanti direttamente in questa diapositiva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5186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69D273E2-7ABF-6B48-96B6-7C58F75017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97B4A2F-7361-964A-9328-45E4601321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7300" y="-1"/>
            <a:ext cx="5854701" cy="4971521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549CFEF-907D-B944-B4E7-0C5DB53B18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748"/>
          <a:stretch/>
        </p:blipFill>
        <p:spPr>
          <a:xfrm>
            <a:off x="5162496" y="5283200"/>
            <a:ext cx="7049129" cy="15748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9F25E52-E484-CD4E-90EA-F4E4F77E8C2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751" y="5729288"/>
            <a:ext cx="3042874" cy="1217150"/>
          </a:xfrm>
          <a:prstGeom prst="rect">
            <a:avLst/>
          </a:prstGeom>
        </p:spPr>
      </p:pic>
      <p:sp>
        <p:nvSpPr>
          <p:cNvPr id="7" name="TextBox 1">
            <a:extLst>
              <a:ext uri="{FF2B5EF4-FFF2-40B4-BE49-F238E27FC236}">
                <a16:creationId xmlns:a16="http://schemas.microsoft.com/office/drawing/2014/main" id="{AB2639F1-F9AA-DC43-BFC3-E367F7E9AE44}"/>
              </a:ext>
            </a:extLst>
          </p:cNvPr>
          <p:cNvSpPr txBox="1"/>
          <p:nvPr/>
        </p:nvSpPr>
        <p:spPr>
          <a:xfrm>
            <a:off x="6956630" y="942184"/>
            <a:ext cx="44242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latin typeface="Helvetica" pitchFamily="2" charset="0"/>
              </a:rPr>
              <a:t>Dove </a:t>
            </a:r>
            <a:r>
              <a:rPr lang="en-GB" sz="4800" b="1" dirty="0" err="1">
                <a:latin typeface="Helvetica" pitchFamily="2" charset="0"/>
              </a:rPr>
              <a:t>andremo</a:t>
            </a:r>
            <a:r>
              <a:rPr lang="en-GB" sz="4800" b="1" dirty="0">
                <a:latin typeface="Helvetica" pitchFamily="2" charset="0"/>
              </a:rPr>
              <a:t> </a:t>
            </a:r>
            <a:r>
              <a:rPr lang="en-GB" sz="4800" b="1" dirty="0" err="1">
                <a:latin typeface="Helvetica" pitchFamily="2" charset="0"/>
              </a:rPr>
              <a:t>nei</a:t>
            </a:r>
            <a:r>
              <a:rPr lang="en-GB" sz="4800" b="1" dirty="0">
                <a:latin typeface="Helvetica" pitchFamily="2" charset="0"/>
              </a:rPr>
              <a:t> </a:t>
            </a:r>
            <a:r>
              <a:rPr lang="en-GB" sz="4800" b="1" dirty="0" err="1">
                <a:latin typeface="Helvetica" pitchFamily="2" charset="0"/>
              </a:rPr>
              <a:t>prossimi</a:t>
            </a:r>
            <a:r>
              <a:rPr lang="en-GB" sz="4800" b="1" dirty="0">
                <a:latin typeface="Helvetica" pitchFamily="2" charset="0"/>
              </a:rPr>
              <a:t> 20 </a:t>
            </a:r>
            <a:r>
              <a:rPr lang="en-GB" sz="4800" b="1" dirty="0" err="1">
                <a:latin typeface="Helvetica" pitchFamily="2" charset="0"/>
              </a:rPr>
              <a:t>anni</a:t>
            </a:r>
            <a:r>
              <a:rPr lang="en-GB" sz="4800" b="1" dirty="0">
                <a:latin typeface="Helvetica" pitchFamily="2" charset="0"/>
              </a:rPr>
              <a:t>? </a:t>
            </a:r>
            <a:endParaRPr lang="en-GB" sz="48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917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273" y="409740"/>
            <a:ext cx="29008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accent1"/>
                </a:solidFill>
              </a:rPr>
              <a:t>Dove </a:t>
            </a:r>
            <a:r>
              <a:rPr lang="en-GB" sz="3600" dirty="0" err="1">
                <a:solidFill>
                  <a:schemeClr val="accent1"/>
                </a:solidFill>
              </a:rPr>
              <a:t>saremo</a:t>
            </a:r>
            <a:r>
              <a:rPr lang="en-GB" sz="3600" dirty="0">
                <a:solidFill>
                  <a:schemeClr val="accent1"/>
                </a:solidFill>
              </a:rPr>
              <a:t> </a:t>
            </a:r>
            <a:r>
              <a:rPr lang="en-GB" sz="3600" dirty="0" err="1">
                <a:solidFill>
                  <a:schemeClr val="accent1"/>
                </a:solidFill>
              </a:rPr>
              <a:t>nel</a:t>
            </a:r>
            <a:r>
              <a:rPr lang="en-GB" sz="3600" dirty="0">
                <a:solidFill>
                  <a:schemeClr val="accent1"/>
                </a:solidFill>
              </a:rPr>
              <a:t> 2040?</a:t>
            </a:r>
          </a:p>
        </p:txBody>
      </p:sp>
      <p:sp>
        <p:nvSpPr>
          <p:cNvPr id="6" name="Flowchart: Connector 5"/>
          <p:cNvSpPr/>
          <p:nvPr/>
        </p:nvSpPr>
        <p:spPr>
          <a:xfrm>
            <a:off x="776074" y="3075717"/>
            <a:ext cx="263237" cy="184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lowchart: Connector 6"/>
          <p:cNvSpPr/>
          <p:nvPr/>
        </p:nvSpPr>
        <p:spPr>
          <a:xfrm>
            <a:off x="775652" y="4144595"/>
            <a:ext cx="263237" cy="184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lowchart: Connector 7"/>
          <p:cNvSpPr/>
          <p:nvPr/>
        </p:nvSpPr>
        <p:spPr>
          <a:xfrm>
            <a:off x="765362" y="5184738"/>
            <a:ext cx="263237" cy="184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lowchart: Connector 8"/>
          <p:cNvSpPr/>
          <p:nvPr/>
        </p:nvSpPr>
        <p:spPr>
          <a:xfrm>
            <a:off x="776074" y="3780525"/>
            <a:ext cx="263237" cy="184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lowchart: Connector 9"/>
          <p:cNvSpPr/>
          <p:nvPr/>
        </p:nvSpPr>
        <p:spPr>
          <a:xfrm>
            <a:off x="765363" y="4842010"/>
            <a:ext cx="263237" cy="184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lowchart: Connector 10"/>
          <p:cNvSpPr/>
          <p:nvPr/>
        </p:nvSpPr>
        <p:spPr>
          <a:xfrm>
            <a:off x="765362" y="3418280"/>
            <a:ext cx="263237" cy="184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Flowchart: Connector 11"/>
          <p:cNvSpPr/>
          <p:nvPr/>
        </p:nvSpPr>
        <p:spPr>
          <a:xfrm>
            <a:off x="765364" y="4511367"/>
            <a:ext cx="263237" cy="184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Flowchart: Connector 12"/>
          <p:cNvSpPr/>
          <p:nvPr/>
        </p:nvSpPr>
        <p:spPr>
          <a:xfrm>
            <a:off x="765364" y="2773849"/>
            <a:ext cx="263237" cy="18472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Obrázok 13">
            <a:extLst>
              <a:ext uri="{FF2B5EF4-FFF2-40B4-BE49-F238E27FC236}">
                <a16:creationId xmlns:a16="http://schemas.microsoft.com/office/drawing/2014/main" id="{9514E390-6366-43B8-9C79-20C9F704C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174" y="-13739"/>
            <a:ext cx="7000568" cy="679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062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621" y="296178"/>
            <a:ext cx="3747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err="1">
                <a:solidFill>
                  <a:schemeClr val="accent1"/>
                </a:solidFill>
              </a:rPr>
              <a:t>Fattori</a:t>
            </a:r>
            <a:r>
              <a:rPr lang="en-GB" sz="3600" dirty="0">
                <a:solidFill>
                  <a:schemeClr val="accent1"/>
                </a:solidFill>
              </a:rPr>
              <a:t> </a:t>
            </a:r>
            <a:r>
              <a:rPr lang="en-GB" sz="3600" dirty="0" err="1">
                <a:solidFill>
                  <a:schemeClr val="accent1"/>
                </a:solidFill>
              </a:rPr>
              <a:t>di</a:t>
            </a:r>
            <a:r>
              <a:rPr lang="en-GB" sz="3600" dirty="0">
                <a:solidFill>
                  <a:schemeClr val="accent1"/>
                </a:solidFill>
              </a:rPr>
              <a:t> </a:t>
            </a:r>
            <a:r>
              <a:rPr lang="en-GB" sz="3600" dirty="0" err="1">
                <a:solidFill>
                  <a:schemeClr val="accent1"/>
                </a:solidFill>
              </a:rPr>
              <a:t>cambiamento</a:t>
            </a:r>
            <a:endParaRPr lang="en-GB" sz="3600" dirty="0">
              <a:solidFill>
                <a:schemeClr val="accent1"/>
              </a:solidFill>
            </a:endParaRPr>
          </a:p>
        </p:txBody>
      </p:sp>
      <p:grpSp>
        <p:nvGrpSpPr>
          <p:cNvPr id="26" name="Skupina 25">
            <a:extLst>
              <a:ext uri="{FF2B5EF4-FFF2-40B4-BE49-F238E27FC236}">
                <a16:creationId xmlns:a16="http://schemas.microsoft.com/office/drawing/2014/main" id="{FB8F13B1-169A-4618-AE5D-89290EF39430}"/>
              </a:ext>
            </a:extLst>
          </p:cNvPr>
          <p:cNvGrpSpPr/>
          <p:nvPr/>
        </p:nvGrpSpPr>
        <p:grpSpPr>
          <a:xfrm rot="20490643">
            <a:off x="760936" y="1288571"/>
            <a:ext cx="7107913" cy="2340700"/>
            <a:chOff x="-3834580" y="1200940"/>
            <a:chExt cx="13214554" cy="4473677"/>
          </a:xfrm>
        </p:grpSpPr>
        <p:pic>
          <p:nvPicPr>
            <p:cNvPr id="23" name="Obrázok 22">
              <a:extLst>
                <a:ext uri="{FF2B5EF4-FFF2-40B4-BE49-F238E27FC236}">
                  <a16:creationId xmlns:a16="http://schemas.microsoft.com/office/drawing/2014/main" id="{CB4935A5-867D-480D-A7D6-D72A94A443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12026" y="1201993"/>
              <a:ext cx="6567948" cy="4454013"/>
            </a:xfrm>
            <a:prstGeom prst="rect">
              <a:avLst/>
            </a:prstGeom>
          </p:spPr>
        </p:pic>
        <p:pic>
          <p:nvPicPr>
            <p:cNvPr id="25" name="Obrázok 24">
              <a:extLst>
                <a:ext uri="{FF2B5EF4-FFF2-40B4-BE49-F238E27FC236}">
                  <a16:creationId xmlns:a16="http://schemas.microsoft.com/office/drawing/2014/main" id="{173C8D0A-E13C-40C4-8A15-91F2207E0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3834580" y="1200940"/>
              <a:ext cx="6646606" cy="4473677"/>
            </a:xfrm>
            <a:prstGeom prst="rect">
              <a:avLst/>
            </a:prstGeom>
          </p:spPr>
        </p:pic>
      </p:grp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FCA26A36-9000-4779-836D-AEEFB6A9591B}"/>
              </a:ext>
            </a:extLst>
          </p:cNvPr>
          <p:cNvGrpSpPr/>
          <p:nvPr/>
        </p:nvGrpSpPr>
        <p:grpSpPr>
          <a:xfrm rot="20530314">
            <a:off x="1907764" y="2172681"/>
            <a:ext cx="7107913" cy="2340701"/>
            <a:chOff x="-3820258" y="1206909"/>
            <a:chExt cx="13239561" cy="4444181"/>
          </a:xfrm>
        </p:grpSpPr>
        <p:pic>
          <p:nvPicPr>
            <p:cNvPr id="18" name="Obrázok 17">
              <a:extLst>
                <a:ext uri="{FF2B5EF4-FFF2-40B4-BE49-F238E27FC236}">
                  <a16:creationId xmlns:a16="http://schemas.microsoft.com/office/drawing/2014/main" id="{00C6DA6F-CF50-4AC5-AC07-DE4F1370F4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72697" y="1211826"/>
              <a:ext cx="6646606" cy="4434348"/>
            </a:xfrm>
            <a:prstGeom prst="rect">
              <a:avLst/>
            </a:prstGeom>
          </p:spPr>
        </p:pic>
        <p:pic>
          <p:nvPicPr>
            <p:cNvPr id="20" name="Obrázok 19">
              <a:extLst>
                <a:ext uri="{FF2B5EF4-FFF2-40B4-BE49-F238E27FC236}">
                  <a16:creationId xmlns:a16="http://schemas.microsoft.com/office/drawing/2014/main" id="{EAB7ADE2-D63A-4265-966C-C64D50E09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3820258" y="1206909"/>
              <a:ext cx="6607277" cy="4444181"/>
            </a:xfrm>
            <a:prstGeom prst="rect">
              <a:avLst/>
            </a:prstGeom>
          </p:spPr>
        </p:pic>
      </p:grpSp>
      <p:grpSp>
        <p:nvGrpSpPr>
          <p:cNvPr id="16" name="Skupina 15">
            <a:extLst>
              <a:ext uri="{FF2B5EF4-FFF2-40B4-BE49-F238E27FC236}">
                <a16:creationId xmlns:a16="http://schemas.microsoft.com/office/drawing/2014/main" id="{606FB62B-B870-4C43-8676-C1451478E9DC}"/>
              </a:ext>
            </a:extLst>
          </p:cNvPr>
          <p:cNvGrpSpPr/>
          <p:nvPr/>
        </p:nvGrpSpPr>
        <p:grpSpPr>
          <a:xfrm rot="20949262">
            <a:off x="3494983" y="3026843"/>
            <a:ext cx="7107913" cy="2340702"/>
            <a:chOff x="-3793541" y="1197077"/>
            <a:chExt cx="13193179" cy="4463845"/>
          </a:xfrm>
        </p:grpSpPr>
        <p:pic>
          <p:nvPicPr>
            <p:cNvPr id="13" name="Obrázok 12">
              <a:extLst>
                <a:ext uri="{FF2B5EF4-FFF2-40B4-BE49-F238E27FC236}">
                  <a16:creationId xmlns:a16="http://schemas.microsoft.com/office/drawing/2014/main" id="{B25A0F6D-988D-47BE-9A44-AF88696F4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92361" y="1197077"/>
              <a:ext cx="6607277" cy="4463845"/>
            </a:xfrm>
            <a:prstGeom prst="rect">
              <a:avLst/>
            </a:prstGeom>
          </p:spPr>
        </p:pic>
        <p:pic>
          <p:nvPicPr>
            <p:cNvPr id="15" name="Obrázok 14">
              <a:extLst>
                <a:ext uri="{FF2B5EF4-FFF2-40B4-BE49-F238E27FC236}">
                  <a16:creationId xmlns:a16="http://schemas.microsoft.com/office/drawing/2014/main" id="{2DA18CCF-7673-48AD-9BAF-6118C07E4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3793541" y="1201992"/>
              <a:ext cx="6607277" cy="4454013"/>
            </a:xfrm>
            <a:prstGeom prst="rect">
              <a:avLst/>
            </a:prstGeom>
          </p:spPr>
        </p:pic>
      </p:grp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C0AF9AFF-92C1-4EEA-84B8-D42B767F9491}"/>
              </a:ext>
            </a:extLst>
          </p:cNvPr>
          <p:cNvGrpSpPr/>
          <p:nvPr/>
        </p:nvGrpSpPr>
        <p:grpSpPr>
          <a:xfrm>
            <a:off x="5013065" y="4517300"/>
            <a:ext cx="7107913" cy="2340701"/>
            <a:chOff x="-3793541" y="1192161"/>
            <a:chExt cx="13193179" cy="4473677"/>
          </a:xfrm>
        </p:grpSpPr>
        <p:pic>
          <p:nvPicPr>
            <p:cNvPr id="6" name="Obrázok 5">
              <a:extLst>
                <a:ext uri="{FF2B5EF4-FFF2-40B4-BE49-F238E27FC236}">
                  <a16:creationId xmlns:a16="http://schemas.microsoft.com/office/drawing/2014/main" id="{72000A8A-49F1-432D-BB40-96AF7420439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792361" y="1192161"/>
              <a:ext cx="6607277" cy="4473677"/>
            </a:xfrm>
            <a:prstGeom prst="rect">
              <a:avLst/>
            </a:prstGeom>
          </p:spPr>
        </p:pic>
        <p:pic>
          <p:nvPicPr>
            <p:cNvPr id="8" name="Obrázok 7">
              <a:extLst>
                <a:ext uri="{FF2B5EF4-FFF2-40B4-BE49-F238E27FC236}">
                  <a16:creationId xmlns:a16="http://schemas.microsoft.com/office/drawing/2014/main" id="{C17C6466-5A2D-4155-9D05-531DF5FBD5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-3793541" y="1192161"/>
              <a:ext cx="6607277" cy="44736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9976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549CFEF-907D-B944-B4E7-0C5DB53B18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748"/>
          <a:stretch/>
        </p:blipFill>
        <p:spPr>
          <a:xfrm>
            <a:off x="5162496" y="5283200"/>
            <a:ext cx="7049129" cy="157480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9D273E2-7ABF-6B48-96B6-7C58F75017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273800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ECB7F658-F8ED-2345-B85B-73D66CB4BFA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2703" y="1"/>
            <a:ext cx="3964837" cy="298412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9F25E52-E484-CD4E-90EA-F4E4F77E8C2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8751" y="5729288"/>
            <a:ext cx="3042874" cy="1217150"/>
          </a:xfrm>
          <a:prstGeom prst="rect">
            <a:avLst/>
          </a:prstGeom>
        </p:spPr>
      </p:pic>
      <p:sp>
        <p:nvSpPr>
          <p:cNvPr id="5" name="TextBox 1">
            <a:extLst>
              <a:ext uri="{FF2B5EF4-FFF2-40B4-BE49-F238E27FC236}">
                <a16:creationId xmlns:a16="http://schemas.microsoft.com/office/drawing/2014/main" id="{E007A14B-045E-6040-87AF-B9343C65A07C}"/>
              </a:ext>
            </a:extLst>
          </p:cNvPr>
          <p:cNvSpPr txBox="1"/>
          <p:nvPr/>
        </p:nvSpPr>
        <p:spPr>
          <a:xfrm>
            <a:off x="6547210" y="2935903"/>
            <a:ext cx="543528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latin typeface="Helvetica Light" panose="020B0403020202020204" pitchFamily="34" charset="0"/>
              </a:rPr>
              <a:t>Gruppo 1</a:t>
            </a:r>
            <a:r>
              <a:rPr lang="it-IT" sz="2400" dirty="0">
                <a:latin typeface="Helvetica Light" panose="020B0403020202020204" pitchFamily="34" charset="0"/>
              </a:rPr>
              <a:t>: Inclusione/vitalità sociale e Infrastrutture/Servizi</a:t>
            </a:r>
          </a:p>
          <a:p>
            <a:r>
              <a:rPr lang="it-IT" sz="2400" b="1" dirty="0">
                <a:latin typeface="Helvetica Light" panose="020B0403020202020204" pitchFamily="34" charset="0"/>
              </a:rPr>
              <a:t>Gruppo 2</a:t>
            </a:r>
            <a:r>
              <a:rPr lang="it-IT" sz="2400" dirty="0">
                <a:latin typeface="Helvetica Light" panose="020B0403020202020204" pitchFamily="34" charset="0"/>
              </a:rPr>
              <a:t>: Reddito/Tipi di lavoro/posti di lavoro, Digitale/ Tecnologie e Beni primari</a:t>
            </a:r>
          </a:p>
          <a:p>
            <a:r>
              <a:rPr lang="it-IT" sz="2400" b="1" dirty="0">
                <a:latin typeface="Helvetica Light" panose="020B0403020202020204" pitchFamily="34" charset="0"/>
              </a:rPr>
              <a:t>Gruppo 3</a:t>
            </a:r>
            <a:r>
              <a:rPr lang="it-IT" sz="2400" dirty="0">
                <a:latin typeface="Helvetica Light" panose="020B0403020202020204" pitchFamily="34" charset="0"/>
              </a:rPr>
              <a:t>: Cambiamenti climatici (impatto SUL e DEL territorio) e Ambiente</a:t>
            </a:r>
          </a:p>
          <a:p>
            <a:endParaRPr lang="en-GB" sz="2800" dirty="0"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00801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ast_x0020_user xmlns="2b0bfc33-d7af-4577-8b53-dfc71542dcbe">
      <UserInfo>
        <DisplayName/>
        <AccountId xsi:nil="true"/>
        <AccountType/>
      </UserInfo>
    </Last_x0020_user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2397209C1CB41907A7E827BF9DE08" ma:contentTypeVersion="15" ma:contentTypeDescription="Create a new document." ma:contentTypeScope="" ma:versionID="b7908860adfb8f1c233ec339071445eb">
  <xsd:schema xmlns:xsd="http://www.w3.org/2001/XMLSchema" xmlns:xs="http://www.w3.org/2001/XMLSchema" xmlns:p="http://schemas.microsoft.com/office/2006/metadata/properties" xmlns:ns2="ffb22608-6c2a-4d05-a4a6-322fbe1fda68" xmlns:ns3="2b0bfc33-d7af-4577-8b53-dfc71542dcbe" targetNamespace="http://schemas.microsoft.com/office/2006/metadata/properties" ma:root="true" ma:fieldsID="a7baf4f6b5a3925a3ac1d69f4eecd656" ns2:_="" ns3:_="">
    <xsd:import namespace="ffb22608-6c2a-4d05-a4a6-322fbe1fda68"/>
    <xsd:import namespace="2b0bfc33-d7af-4577-8b53-dfc71542dcb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Last_x0020_user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b22608-6c2a-4d05-a4a6-322fbe1fda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0bfc33-d7af-4577-8b53-dfc71542dcbe" elementFormDefault="qualified">
    <xsd:import namespace="http://schemas.microsoft.com/office/2006/documentManagement/types"/>
    <xsd:import namespace="http://schemas.microsoft.com/office/infopath/2007/PartnerControls"/>
    <xsd:element name="Last_x0020_user" ma:index="10" nillable="true" ma:displayName="Last user" ma:SearchPeopleOnly="false" ma:SharePointGroup="0" ma:internalName="Last_x0020_us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7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393FE28-7951-48C3-9571-05EF777F69EB}">
  <ds:schemaRefs>
    <ds:schemaRef ds:uri="1bece07b-d03c-423c-b8a0-beed4db0bbc2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  <ds:schemaRef ds:uri="2b0bfc33-d7af-4577-8b53-dfc71542dcbe"/>
  </ds:schemaRefs>
</ds:datastoreItem>
</file>

<file path=customXml/itemProps2.xml><?xml version="1.0" encoding="utf-8"?>
<ds:datastoreItem xmlns:ds="http://schemas.openxmlformats.org/officeDocument/2006/customXml" ds:itemID="{884B8EA1-221D-43AA-AD0C-FA24B7678BD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6C654FD-34E3-487B-8FCF-D9F8B0C424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fb22608-6c2a-4d05-a4a6-322fbe1fda68"/>
    <ds:schemaRef ds:uri="2b0bfc33-d7af-4577-8b53-dfc71542dc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5438</TotalTime>
  <Words>375</Words>
  <Application>Microsoft Macintosh PowerPoint</Application>
  <PresentationFormat>Widescreen</PresentationFormat>
  <Paragraphs>85</Paragraphs>
  <Slides>19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9" baseType="lpstr">
      <vt:lpstr>Arial</vt:lpstr>
      <vt:lpstr>Calibri</vt:lpstr>
      <vt:lpstr>EC Square Sans Pro</vt:lpstr>
      <vt:lpstr>EC Square Sans Pro Medium</vt:lpstr>
      <vt:lpstr>Helvetica</vt:lpstr>
      <vt:lpstr>Helvetica Bold Oblique</vt:lpstr>
      <vt:lpstr>Helvetica Light</vt:lpstr>
      <vt:lpstr>Trebuchet MS</vt:lpstr>
      <vt:lpstr>Wingdings 3</vt:lpstr>
      <vt:lpstr>Facet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Long-term vision for rural areas</dc:title>
  <dc:creator>MARTIN Alexandre (AGRI)</dc:creator>
  <cp:lastModifiedBy>Roberto Sauerborn</cp:lastModifiedBy>
  <cp:revision>236</cp:revision>
  <dcterms:created xsi:type="dcterms:W3CDTF">2020-06-26T11:42:10Z</dcterms:created>
  <dcterms:modified xsi:type="dcterms:W3CDTF">2021-01-21T17:01:11Z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0x01010076D2397209C1CB41907A7E827BF9DE08</vt:lpwstr>
  </property>
</Properties>
</file>